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234" y="-40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7604" y="0"/>
            <a:ext cx="7128792" cy="147002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Georgia" panose="02040502050405020303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Georgia" panose="02040502050405020303" pitchFamily="18" charset="0"/>
                <a:cs typeface="Times New Roman" pitchFamily="18" charset="0"/>
              </a:rPr>
              <a:t>МБОУ </a:t>
            </a:r>
            <a:r>
              <a:rPr lang="ru-RU" sz="3200" b="1" dirty="0" smtClean="0">
                <a:solidFill>
                  <a:srgbClr val="002060"/>
                </a:solidFill>
                <a:latin typeface="Georgia" panose="02040502050405020303" pitchFamily="18" charset="0"/>
                <a:cs typeface="Times New Roman" pitchFamily="18" charset="0"/>
              </a:rPr>
              <a:t>Ленинская СОШ</a:t>
            </a:r>
            <a:endParaRPr lang="ru-RU" sz="2800" b="1" dirty="0">
              <a:solidFill>
                <a:srgbClr val="002060"/>
              </a:solidFill>
              <a:latin typeface="Georgia" panose="02040502050405020303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63788" y="1196752"/>
            <a:ext cx="3016424" cy="1752600"/>
          </a:xfrm>
        </p:spPr>
        <p:txBody>
          <a:bodyPr anchor="ctr"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Фото школы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spkmo.ru/wp-content/uploads/slider/cache/a92ca1d76d90dd9a33e4664fed25cc91/1minprosveshheniya-rossi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25330" cy="1124744"/>
          </a:xfrm>
          <a:prstGeom prst="rect">
            <a:avLst/>
          </a:prstGeom>
          <a:noFill/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121294" y="972396"/>
            <a:ext cx="2772674" cy="2816018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7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Знание: качество и объективность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ru-RU" sz="3000" b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000" indent="-72000">
              <a:lnSpc>
                <a:spcPct val="120000"/>
              </a:lnSpc>
              <a:spcBef>
                <a:spcPts val="216"/>
              </a:spcBef>
              <a:buFont typeface="Arial" panose="020B0604020202020204" pitchFamily="34" charset="0"/>
              <a:buChar char="•"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компетенций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образовательного процесса в области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использования современного учебного оборудования.</a:t>
            </a:r>
          </a:p>
          <a:p>
            <a:pPr marL="72000" indent="-72000">
              <a:lnSpc>
                <a:spcPct val="120000"/>
              </a:lnSpc>
              <a:spcBef>
                <a:spcPts val="216"/>
              </a:spcBef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единых РП и КТП в рамках ФГОС 2021.</a:t>
            </a:r>
          </a:p>
          <a:p>
            <a:pPr marL="72000" indent="-72000">
              <a:lnSpc>
                <a:spcPct val="120000"/>
              </a:lnSpc>
              <a:spcBef>
                <a:spcPts val="216"/>
              </a:spcBef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 методической, психологической, консультационной помощи педагогам, родителям (законным представителям) обучающихся по осуществлению ППС и обучение-детей и обучающихся с ОВЗ.</a:t>
            </a:r>
          </a:p>
          <a:p>
            <a:pPr marL="72000" indent="-72000">
              <a:lnSpc>
                <a:spcPct val="120000"/>
              </a:lnSpc>
              <a:spcBef>
                <a:spcPts val="216"/>
              </a:spcBef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Увеличение доли участия учащихся в проектной и исследовательской деятельности.</a:t>
            </a:r>
          </a:p>
          <a:p>
            <a:pPr marL="72000" indent="-72000">
              <a:lnSpc>
                <a:spcPct val="120000"/>
              </a:lnSpc>
              <a:spcBef>
                <a:spcPts val="216"/>
              </a:spcBef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Сформирована система наставничества в рамках процесса адаптации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профессионального развития молодых сотрудников; 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lvl="0">
              <a:lnSpc>
                <a:spcPct val="120000"/>
              </a:lnSpc>
              <a:spcBef>
                <a:spcPct val="20000"/>
              </a:spcBef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6298802" y="3362562"/>
            <a:ext cx="2723903" cy="20106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Творчество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00" marR="0" lvl="0" indent="-72000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0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Организован</a:t>
            </a:r>
            <a:r>
              <a:rPr kumimoji="0" lang="ru-RU" sz="10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и функционирует школьный хор.</a:t>
            </a:r>
          </a:p>
          <a:p>
            <a:pPr marL="72000" lvl="0" indent="-72000">
              <a:lnSpc>
                <a:spcPct val="11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Реализуется процесс обучения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воспитания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обучающихся в рамках деятельности школьного краеведческого музея «Истоки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72000" lvl="0" indent="-72000">
              <a:lnSpc>
                <a:spcPct val="11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Расширена система конкурсов, фестивалей, конференций и олимпиад и наблюдается положительная динамика результативности.</a:t>
            </a:r>
          </a:p>
          <a:p>
            <a:pPr marL="72000" lvl="0" indent="-72000">
              <a:lnSpc>
                <a:spcPct val="11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На всех уровнях образования реализуется модель «Школа полного дня», которая включает внеурочную деятельность и дополнительное образование.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9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773731" y="3253329"/>
            <a:ext cx="349238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kumimoji="0" lang="ru-RU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самодиагностики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6217431" y="949890"/>
            <a:ext cx="2805275" cy="24329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Здоровье</a:t>
            </a:r>
          </a:p>
          <a:p>
            <a:pPr marL="72000" lvl="0" indent="-720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Положительная динамика участия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и их результатов в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массовых физкультурно-спортивных 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мероприятиях разных территориальных уровней.</a:t>
            </a:r>
          </a:p>
          <a:p>
            <a:pPr marL="72000" lvl="0" indent="-720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Действует подростковый спортивный клуб «Нива».</a:t>
            </a:r>
          </a:p>
          <a:p>
            <a:pPr marL="72000" lvl="0" indent="-720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Реализуется работа областной инновационной площадки,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проекта «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Деятельность школьного спортивного клуба в реализации программ общего и дополнительного образования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marL="72000" lvl="0" indent="-720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Рост участников ВФСК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«ГТО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» из числа педагогов и обучающихся.</a:t>
            </a:r>
          </a:p>
          <a:p>
            <a:pPr marL="72000" lvl="0" indent="-720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Функционирует летний оздоровительный лагерь «Виктория».</a:t>
            </a:r>
          </a:p>
          <a:p>
            <a:pPr marL="72000" lvl="0" indent="-720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Горячим питанием охвачено 100% обучающихся.</a:t>
            </a:r>
          </a:p>
          <a:p>
            <a:pPr marL="171450" lvl="0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13263" y="3702231"/>
            <a:ext cx="2715339" cy="35973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Воспитание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00" lvl="0" indent="-720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проекта «Модернизация систем общего образования»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детских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 для реализации мероприятий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гражданско-патриотического,  социального, 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общеинтеллектуального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общекультурного, профилактического направлений,  а также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добровольческой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волонтерской) деятельности. </a:t>
            </a:r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lvl="0" indent="-720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Увеличения числа представителей общественного объединения «Орлята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разработанного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Российским движением школьников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федерального проекта «Патриотическое воспитание граждан Российской Федерации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lvl="0" indent="-720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Положительная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 различным направлениям воспитательной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работы, в связи с введением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штат Советника директора по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воспитанию. </a:t>
            </a:r>
            <a:endParaRPr kumimoji="0" lang="ru-RU" sz="9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6404871" y="5256234"/>
            <a:ext cx="2554398" cy="16561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Актив школы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Леонов Е.В., директор МБОУ Ленинской СОШ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Карпук Е.Л., заместитель директора по УВР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Швек А.И., советник директора по воспитанию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Береговец А.Э., педагог – организатор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Хабовец Е.П., учитель начальных классов, заместитель директора по ВР ГДО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Олексюк Т.В., учитель истории и иностранного языка, руководитель инициативной группы МБОУ Ленинской СОШ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latin typeface="Times New Roman" pitchFamily="18" charset="0"/>
                <a:cs typeface="Times New Roman" pitchFamily="18" charset="0"/>
              </a:rPr>
            </a:b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учитель\Desktop\опознавательные знаки школы\Picsart_23-01-19_22-38-32-72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275" y="97875"/>
            <a:ext cx="928994" cy="92899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учитель\Desktop\опознавательные знаки школы\IMG_20230120_09264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603" y="1062242"/>
            <a:ext cx="3310390" cy="21244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25895" y="5875706"/>
            <a:ext cx="1006383" cy="83588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725992">
            <a:off x="4661714" y="4926151"/>
            <a:ext cx="1246538" cy="1014341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077266">
            <a:off x="3619240" y="4671655"/>
            <a:ext cx="903567" cy="87405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110612">
            <a:off x="4497577" y="4394943"/>
            <a:ext cx="824524" cy="784443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084520" flipH="1">
            <a:off x="4180796" y="3809748"/>
            <a:ext cx="558459" cy="94767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75652" y="4050224"/>
            <a:ext cx="1498699" cy="424289"/>
          </a:xfrm>
          <a:prstGeom prst="rect">
            <a:avLst/>
          </a:prstGeom>
        </p:spPr>
      </p:pic>
      <p:sp>
        <p:nvSpPr>
          <p:cNvPr id="21" name="Овал 20"/>
          <p:cNvSpPr/>
          <p:nvPr/>
        </p:nvSpPr>
        <p:spPr>
          <a:xfrm>
            <a:off x="2708364" y="3782513"/>
            <a:ext cx="1438185" cy="234389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b="1" dirty="0">
                <a:solidFill>
                  <a:schemeClr val="tx1"/>
                </a:solidFill>
                <a:latin typeface="Georgia" panose="02040502050405020303" pitchFamily="18" charset="0"/>
              </a:rPr>
              <a:t>8</a:t>
            </a:r>
            <a:r>
              <a:rPr lang="ru-RU" sz="8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% Творчество</a:t>
            </a:r>
            <a:endParaRPr lang="ru-RU" sz="8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4716015" y="4295668"/>
            <a:ext cx="1501416" cy="341391"/>
          </a:xfrm>
          <a:prstGeom prst="rect">
            <a:avLst/>
          </a:prstGeom>
        </p:spPr>
      </p:pic>
      <p:sp>
        <p:nvSpPr>
          <p:cNvPr id="28" name="Овал 27"/>
          <p:cNvSpPr/>
          <p:nvPr/>
        </p:nvSpPr>
        <p:spPr>
          <a:xfrm>
            <a:off x="2708365" y="3702231"/>
            <a:ext cx="1438185" cy="314671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b="1" dirty="0">
                <a:solidFill>
                  <a:schemeClr val="tx1"/>
                </a:solidFill>
                <a:latin typeface="Georgia" panose="02040502050405020303" pitchFamily="18" charset="0"/>
              </a:rPr>
              <a:t>8</a:t>
            </a:r>
            <a:r>
              <a:rPr lang="ru-RU" sz="8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% Творчество</a:t>
            </a:r>
            <a:endParaRPr lang="ru-RU" sz="8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4859708" y="3926798"/>
            <a:ext cx="1471777" cy="327505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10% Здоровье</a:t>
            </a:r>
            <a:endParaRPr lang="ru-RU" sz="2000" b="1" dirty="0"/>
          </a:p>
        </p:txBody>
      </p:sp>
      <p:pic>
        <p:nvPicPr>
          <p:cNvPr id="1024" name="Рисунок 102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flipV="1">
            <a:off x="2668623" y="5529549"/>
            <a:ext cx="1802936" cy="306170"/>
          </a:xfrm>
          <a:prstGeom prst="rect">
            <a:avLst/>
          </a:prstGeom>
        </p:spPr>
      </p:pic>
      <p:pic>
        <p:nvPicPr>
          <p:cNvPr id="1025" name="Рисунок 102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flipH="1">
            <a:off x="4809089" y="5771219"/>
            <a:ext cx="1408342" cy="610110"/>
          </a:xfrm>
          <a:prstGeom prst="rect">
            <a:avLst/>
          </a:prstGeom>
        </p:spPr>
      </p:pic>
      <p:sp>
        <p:nvSpPr>
          <p:cNvPr id="1028" name="Овал 1027"/>
          <p:cNvSpPr/>
          <p:nvPr/>
        </p:nvSpPr>
        <p:spPr>
          <a:xfrm>
            <a:off x="2708364" y="5418892"/>
            <a:ext cx="1558752" cy="352328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10% Воспитание</a:t>
            </a:r>
            <a:endParaRPr lang="ru-RU" sz="8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029" name="Овал 1028"/>
          <p:cNvSpPr/>
          <p:nvPr/>
        </p:nvSpPr>
        <p:spPr>
          <a:xfrm>
            <a:off x="4983345" y="5835719"/>
            <a:ext cx="1421526" cy="496991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7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23% Знание: качество и объективность</a:t>
            </a:r>
            <a:endParaRPr lang="ru-RU" sz="7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308</Words>
  <Application>Microsoft Office PowerPoint</Application>
  <PresentationFormat>Экран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Times New Roman</vt:lpstr>
      <vt:lpstr>Тема Office</vt:lpstr>
      <vt:lpstr> МБОУ Ленинская СОШ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Пример: МБОУ Урывская СОШ</dc:title>
  <dc:creator>admin</dc:creator>
  <cp:lastModifiedBy>МБОУЛенинская СОШ ЕЛ</cp:lastModifiedBy>
  <cp:revision>28</cp:revision>
  <dcterms:created xsi:type="dcterms:W3CDTF">2023-01-11T07:15:04Z</dcterms:created>
  <dcterms:modified xsi:type="dcterms:W3CDTF">2023-01-21T13:45:19Z</dcterms:modified>
</cp:coreProperties>
</file>